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0" r:id="rId3"/>
    <p:sldId id="301" r:id="rId4"/>
    <p:sldId id="311" r:id="rId5"/>
    <p:sldId id="300" r:id="rId6"/>
    <p:sldId id="298" r:id="rId7"/>
    <p:sldId id="291" r:id="rId8"/>
    <p:sldId id="313" r:id="rId9"/>
    <p:sldId id="292" r:id="rId10"/>
    <p:sldId id="318" r:id="rId11"/>
    <p:sldId id="287" r:id="rId12"/>
    <p:sldId id="289" r:id="rId13"/>
    <p:sldId id="305" r:id="rId14"/>
    <p:sldId id="314" r:id="rId15"/>
    <p:sldId id="308" r:id="rId16"/>
    <p:sldId id="306" r:id="rId17"/>
    <p:sldId id="302" r:id="rId18"/>
    <p:sldId id="310" r:id="rId19"/>
    <p:sldId id="304" r:id="rId20"/>
    <p:sldId id="303" r:id="rId21"/>
    <p:sldId id="309" r:id="rId22"/>
    <p:sldId id="312" r:id="rId23"/>
    <p:sldId id="294" r:id="rId24"/>
    <p:sldId id="315" r:id="rId25"/>
    <p:sldId id="293" r:id="rId26"/>
    <p:sldId id="307" r:id="rId27"/>
    <p:sldId id="316" r:id="rId28"/>
    <p:sldId id="317" r:id="rId29"/>
    <p:sldId id="296" r:id="rId30"/>
    <p:sldId id="286" r:id="rId31"/>
  </p:sldIdLst>
  <p:sldSz cx="9144000" cy="6858000" type="screen4x3"/>
  <p:notesSz cx="6858000" cy="9947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19" autoAdjust="0"/>
  </p:normalViewPr>
  <p:slideViewPr>
    <p:cSldViewPr snapToGrid="0" snapToObjects="1">
      <p:cViewPr varScale="1">
        <p:scale>
          <a:sx n="62" d="100"/>
          <a:sy n="62" d="100"/>
        </p:scale>
        <p:origin x="55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28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DC4-51FD-4BAD-8BA1-CD6FA441A3A3}" type="datetimeFigureOut">
              <a:rPr lang="en-GB" smtClean="0"/>
              <a:pPr/>
              <a:t>26/03/2019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B0ADF-402E-4891-9302-2F5BFD010EF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561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7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D30A3-F971-4F84-A41C-1398EF93CDAA}" type="datetimeFigureOut">
              <a:rPr lang="en-GB" smtClean="0"/>
              <a:pPr/>
              <a:t>26/03/2019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7127"/>
            <a:ext cx="5486400" cy="39167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4C62-5BDF-4CE4-8266-30908DCAE9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9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84C62-5BDF-4CE4-8266-30908DCAE91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65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84C62-5BDF-4CE4-8266-30908DCAE91B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twitter.com/_knust_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30F4-21E5-4F62-ADD7-A4D61075F1BF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"/>
            <a:ext cx="9144000" cy="854748"/>
            <a:chOff x="0" y="1"/>
            <a:chExt cx="9144000" cy="854748"/>
          </a:xfrm>
        </p:grpSpPr>
        <p:sp>
          <p:nvSpPr>
            <p:cNvPr id="8" name="Rectangle 7"/>
            <p:cNvSpPr/>
            <p:nvPr/>
          </p:nvSpPr>
          <p:spPr>
            <a:xfrm>
              <a:off x="0" y="1"/>
              <a:ext cx="9144000" cy="85474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7656" y="241270"/>
              <a:ext cx="3445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Kwame Nkrumah University of 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Science &amp; Technology, Kumasi, Ghana</a:t>
              </a: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789" y="157852"/>
              <a:ext cx="491867" cy="62597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16773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28506" y="4010849"/>
            <a:ext cx="6400800" cy="159933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b="1" dirty="0">
                <a:solidFill>
                  <a:schemeClr val="tx1"/>
                </a:solidFill>
                <a:latin typeface="Helvetica"/>
                <a:cs typeface="Helvetica"/>
              </a:rPr>
              <a:t>Name</a:t>
            </a:r>
          </a:p>
          <a:p>
            <a:pPr algn="l"/>
            <a:r>
              <a:rPr lang="en-US" sz="2400" b="1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400" b="1" dirty="0">
                <a:latin typeface="Helvetica"/>
                <a:cs typeface="Helvetica"/>
              </a:rPr>
              <a:t>Faculty &amp; College</a:t>
            </a:r>
          </a:p>
        </p:txBody>
      </p:sp>
    </p:spTree>
    <p:extLst>
      <p:ext uri="{BB962C8B-B14F-4D97-AF65-F5344CB8AC3E}">
        <p14:creationId xmlns:p14="http://schemas.microsoft.com/office/powerpoint/2010/main" val="10266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5ABE-701A-43DC-8E4B-7AC955FA8202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0BB5-29DA-4B7A-A791-09BA9AFDC6A3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EEF0-7528-4094-8957-09F2C359F833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3"/>
            <a:ext cx="9144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390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824B-2E48-46F6-8556-05B63FA04689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B781-C973-4A2D-B4AC-5975EB6384E2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6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00CEF-21EC-4405-A98F-08A897BEA645}" type="datetime1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7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3122-D8F4-46AA-96EB-5043093CC7D7}" type="datetime1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BCC94-25C7-4685-AC8D-817D0661EEA9}" type="datetime1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6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A15F-1B2D-4A95-A09E-A5480B5E3FB6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4E4E-7C60-4BC3-A6F6-C16D475D114D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AD0F6-6E28-4EAB-9BA3-0B481AC129DE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01FD5-11B4-DE43-ACA2-E85EEB9A6F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4357284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1931300"/>
            <a:ext cx="9081679" cy="8626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entury Gothic" panose="020B0502020202020204" pitchFamily="34" charset="0"/>
                <a:cs typeface="Helvetica"/>
              </a:rPr>
              <a:t>Cancer Immunotherapy at a glance  </a:t>
            </a:r>
            <a:endParaRPr lang="en-US" sz="3600" b="1" dirty="0">
              <a:solidFill>
                <a:schemeClr val="tx2"/>
              </a:solidFill>
              <a:latin typeface="Century Gothic" panose="020B0502020202020204" pitchFamily="34" charset="0"/>
              <a:cs typeface="Helvetica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5636" y="4111135"/>
            <a:ext cx="7613020" cy="165195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ronos Pro Light" panose="020C0402030403020304" pitchFamily="34" charset="0"/>
                <a:cs typeface="Helvetica"/>
              </a:rPr>
              <a:t>Samuel Terkper Ahuno</a:t>
            </a:r>
          </a:p>
          <a:p>
            <a:pPr algn="ctr"/>
            <a:r>
              <a:rPr lang="en-US" b="1" dirty="0" err="1" smtClean="0">
                <a:solidFill>
                  <a:schemeClr val="tx2"/>
                </a:solidFill>
                <a:latin typeface="Cronos Pro Light" panose="020C0402030403020304" pitchFamily="34" charset="0"/>
                <a:cs typeface="Helvetica"/>
              </a:rPr>
              <a:t>Mphil</a:t>
            </a:r>
            <a:r>
              <a:rPr lang="en-US" b="1" dirty="0" smtClean="0">
                <a:solidFill>
                  <a:schemeClr val="tx2"/>
                </a:solidFill>
                <a:latin typeface="Cronos Pro Light" panose="020C0402030403020304" pitchFamily="34" charset="0"/>
                <a:cs typeface="Helvetica"/>
              </a:rPr>
              <a:t> Biochemistry Candidate 2020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Cronos Pro Light" panose="020C0402030403020304" pitchFamily="34" charset="0"/>
                <a:cs typeface="Helvetica"/>
              </a:rPr>
              <a:t>Ekwame001@gmail.com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20" y="244825"/>
            <a:ext cx="494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Garamond" panose="02020404030301010803" pitchFamily="18" charset="0"/>
              </a:rPr>
              <a:t>Department of Biochemistry and Biotechnology</a:t>
            </a:r>
            <a:endParaRPr lang="en-US" b="1" dirty="0">
              <a:solidFill>
                <a:srgbClr val="FFC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4867" y="1158875"/>
            <a:ext cx="8271933" cy="5054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Monoclonal </a:t>
            </a:r>
            <a:r>
              <a:rPr lang="en-US" sz="2800" dirty="0"/>
              <a:t>antibodies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Vaccines directed against </a:t>
            </a:r>
            <a:r>
              <a:rPr lang="en-US" sz="2800" dirty="0" err="1"/>
              <a:t>tumour</a:t>
            </a:r>
            <a:r>
              <a:rPr lang="en-US" sz="2800" dirty="0"/>
              <a:t>-associated antigens (</a:t>
            </a:r>
            <a:r>
              <a:rPr lang="en-US" sz="2800" dirty="0" err="1"/>
              <a:t>tumour</a:t>
            </a:r>
            <a:r>
              <a:rPr lang="en-US" sz="2800" dirty="0"/>
              <a:t> peptides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/>
              <a:t>Adoptive cell therapy (e.g. T effector cells transfusion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/>
              <a:t>Cytokines (IL-7, IL-15, and IL-21), or inhibitors of cytokines (TGF-</a:t>
            </a:r>
            <a:r>
              <a:rPr lang="el-GR" sz="2800" dirty="0"/>
              <a:t>β) </a:t>
            </a:r>
            <a:r>
              <a:rPr lang="en-US" sz="2800" dirty="0"/>
              <a:t>or their signaling pathways (CTLA-4).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9105"/>
            <a:ext cx="9144000" cy="986895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000"/>
                </a:solidFill>
              </a:rPr>
              <a:t>Examples of Immunotherapy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cancer Immunotherapy?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51433" y="1337649"/>
            <a:ext cx="3879411" cy="32089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Specificity</a:t>
            </a:r>
          </a:p>
          <a:p>
            <a:endParaRPr lang="en-US" dirty="0" smtClean="0"/>
          </a:p>
          <a:p>
            <a:r>
              <a:rPr lang="en-US" dirty="0" smtClean="0"/>
              <a:t>Memory</a:t>
            </a:r>
          </a:p>
          <a:p>
            <a:endParaRPr lang="en-US" dirty="0" smtClean="0"/>
          </a:p>
          <a:p>
            <a:r>
              <a:rPr lang="en-US" dirty="0" smtClean="0"/>
              <a:t>Adaptability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9733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Goals of cancer immunotherapy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661311" y="1754108"/>
            <a:ext cx="3879411" cy="39133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8667" y="2140201"/>
            <a:ext cx="8559800" cy="21343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To expand and/or activate the patients adaptive immune response to specifically target/kill cancer cells</a:t>
            </a:r>
          </a:p>
          <a:p>
            <a:pPr marL="0" indent="0">
              <a:buNone/>
            </a:pPr>
            <a:r>
              <a:rPr lang="en-US" sz="2800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Immune Responses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5348"/>
              </p:ext>
            </p:extLst>
          </p:nvPr>
        </p:nvGraphicFramePr>
        <p:xfrm>
          <a:off x="1036321" y="787400"/>
          <a:ext cx="6908799" cy="498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933"/>
                <a:gridCol w="2302933"/>
                <a:gridCol w="2302933"/>
              </a:tblGrid>
              <a:tr h="498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Adaptive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Response</a:t>
                      </a:r>
                      <a:r>
                        <a:rPr lang="en-US" b="1" baseline="0" dirty="0" smtClean="0"/>
                        <a:t> 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Minutes/Hours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Days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Specificity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 structures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Antigen-Specific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Diversity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Large</a:t>
                      </a:r>
                      <a:r>
                        <a:rPr lang="en-US" baseline="0" dirty="0" smtClean="0"/>
                        <a:t> (~</a:t>
                      </a:r>
                      <a:r>
                        <a:rPr lang="en-US" baseline="0" dirty="0" smtClean="0"/>
                        <a:t>10</a:t>
                      </a:r>
                      <a:r>
                        <a:rPr lang="en-US" baseline="30000" dirty="0" smtClean="0"/>
                        <a:t>18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Memory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(NK cells)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-intracellular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</a:t>
                      </a:r>
                      <a:r>
                        <a:rPr lang="en-US" baseline="0" dirty="0" smtClean="0"/>
                        <a:t> lymphocytes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Phagocy</a:t>
                      </a:r>
                      <a:r>
                        <a:rPr lang="en-US" baseline="0" dirty="0" smtClean="0"/>
                        <a:t>tic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-B Lymphocytes</a:t>
                      </a:r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-Macrophages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Dendritic</a:t>
                      </a:r>
                      <a:r>
                        <a:rPr lang="en-US" baseline="0" dirty="0" smtClean="0"/>
                        <a:t>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NK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0346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CD8+ T cell Response to infection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717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29" y="1579455"/>
            <a:ext cx="6762835" cy="41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&amp; Durable T cell Response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50241" y="1337649"/>
            <a:ext cx="8036560" cy="39133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Proliferation</a:t>
            </a:r>
          </a:p>
          <a:p>
            <a:r>
              <a:rPr lang="en-US" dirty="0" smtClean="0"/>
              <a:t>Effector function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Cytokine secretion (IFN-y, TNF-a, etc.)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Killing of infected cells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B cell help</a:t>
            </a:r>
          </a:p>
          <a:p>
            <a:r>
              <a:rPr lang="en-US" dirty="0" smtClean="0"/>
              <a:t>Memory 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Challenges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0241" y="1337649"/>
            <a:ext cx="8036560" cy="39133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Cancer cell-induced immune suppression</a:t>
            </a:r>
          </a:p>
          <a:p>
            <a:r>
              <a:rPr lang="en-US" dirty="0" smtClean="0"/>
              <a:t>Immune incompetence</a:t>
            </a:r>
          </a:p>
          <a:p>
            <a:r>
              <a:rPr lang="en-US" dirty="0" smtClean="0"/>
              <a:t>-Age</a:t>
            </a:r>
          </a:p>
          <a:p>
            <a:endParaRPr lang="en-US" dirty="0"/>
          </a:p>
          <a:p>
            <a:r>
              <a:rPr lang="en-US" dirty="0" smtClean="0"/>
              <a:t>Immune Tolerance (Peripheral and Central Tolerance)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9" r="16268" b="2684"/>
          <a:stretch/>
        </p:blipFill>
        <p:spPr bwMode="auto">
          <a:xfrm>
            <a:off x="872067" y="1723660"/>
            <a:ext cx="7298267" cy="38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937933" y="3395134"/>
            <a:ext cx="1524000" cy="49106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37933" y="3056468"/>
            <a:ext cx="1524000" cy="49106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10268" y="5909734"/>
            <a:ext cx="513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Drake CG. </a:t>
            </a:r>
            <a:r>
              <a:rPr lang="en-US" dirty="0" smtClean="0"/>
              <a:t>Nat </a:t>
            </a:r>
            <a:r>
              <a:rPr lang="en-US" dirty="0"/>
              <a:t>Rev </a:t>
            </a:r>
            <a:r>
              <a:rPr lang="en-US" dirty="0" err="1"/>
              <a:t>Immunol</a:t>
            </a:r>
            <a:r>
              <a:rPr lang="en-US" dirty="0"/>
              <a:t> 2010;10:580–593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activation- Start the 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9" r="16268" b="2684"/>
          <a:stretch/>
        </p:blipFill>
        <p:spPr bwMode="auto">
          <a:xfrm>
            <a:off x="1016000" y="1417638"/>
            <a:ext cx="7298267" cy="38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937933" y="3953934"/>
            <a:ext cx="1524000" cy="4910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48000" y="2238905"/>
            <a:ext cx="1524000" cy="491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2300" y="5852636"/>
            <a:ext cx="513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Drake CG. </a:t>
            </a:r>
            <a:r>
              <a:rPr lang="en-US" dirty="0" smtClean="0"/>
              <a:t>Nat </a:t>
            </a:r>
            <a:r>
              <a:rPr lang="en-US" dirty="0"/>
              <a:t>Rev </a:t>
            </a:r>
            <a:r>
              <a:rPr lang="en-US" dirty="0" err="1"/>
              <a:t>Immunol</a:t>
            </a:r>
            <a:r>
              <a:rPr lang="en-US" dirty="0"/>
              <a:t> 2010;10:580–593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4533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Putting on the brakes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rs.els-cdn.com/content/image/1-s2.0-S1074761313002963-gr2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1006401"/>
            <a:ext cx="6671733" cy="527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 sz="2800" dirty="0"/>
              <a:t>Stimulatory and Inhibitory Factors in the Cancer-Immunity Cycle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667" y="6302530"/>
            <a:ext cx="755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Immunity Volume </a:t>
            </a:r>
            <a:r>
              <a:rPr lang="en-US" sz="1600" dirty="0"/>
              <a:t>39, Issue 1, 25 July 2013, Pages </a:t>
            </a:r>
            <a:r>
              <a:rPr lang="en-US" sz="1600" dirty="0" smtClean="0"/>
              <a:t>1-10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"/>
            <a:ext cx="9144000" cy="6855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"/>
            <a:ext cx="9144000" cy="6855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"/>
            <a:ext cx="9144000" cy="68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6" y="46038"/>
            <a:ext cx="8229600" cy="1143000"/>
          </a:xfrm>
        </p:spPr>
        <p:txBody>
          <a:bodyPr/>
          <a:lstStyle/>
          <a:p>
            <a:r>
              <a:rPr lang="en-US" sz="3200" dirty="0"/>
              <a:t>Broad activity for anti-PD-L1/PD-1 in human cancer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7371" y="5712529"/>
            <a:ext cx="8513790" cy="4935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Broad activity, but only subset of patients benefit: ~10-30%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835"/>
            <a:ext cx="9144000" cy="46618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841"/>
            <a:ext cx="8229600" cy="1143000"/>
          </a:xfrm>
        </p:spPr>
        <p:txBody>
          <a:bodyPr/>
          <a:lstStyle/>
          <a:p>
            <a:r>
              <a:rPr lang="en-US" dirty="0" smtClean="0"/>
              <a:t>Immune Checkpoint Blockade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779710"/>
            <a:ext cx="8229600" cy="29243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Paradigm shift in  cancer therapy</a:t>
            </a:r>
          </a:p>
          <a:p>
            <a:endParaRPr lang="en-US" dirty="0" smtClean="0"/>
          </a:p>
          <a:p>
            <a:r>
              <a:rPr lang="en-US" dirty="0" smtClean="0"/>
              <a:t>Do not  target tumor cells</a:t>
            </a:r>
          </a:p>
          <a:p>
            <a:endParaRPr lang="en-US" dirty="0"/>
          </a:p>
          <a:p>
            <a:r>
              <a:rPr lang="en-US" dirty="0" smtClean="0"/>
              <a:t>Do not involve vaccines or cytokines to turn “on” immune response</a:t>
            </a:r>
          </a:p>
          <a:p>
            <a:r>
              <a:rPr lang="en-US" dirty="0" smtClean="0"/>
              <a:t>Works by blocking inhibitory pathways to unleash anti-tumor immune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65"/>
            <a:ext cx="9144000" cy="1065007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Cancer immunotherapy in 2018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56841" y="1091672"/>
            <a:ext cx="6711262" cy="22714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FDA-approved Immune Checkpoint Inhibitors</a:t>
            </a:r>
          </a:p>
          <a:p>
            <a:r>
              <a:rPr lang="en-US" sz="2400" dirty="0" smtClean="0"/>
              <a:t>1 Anti-CTLA-4 antibody</a:t>
            </a:r>
          </a:p>
          <a:p>
            <a:r>
              <a:rPr lang="en-US" sz="2400" dirty="0" smtClean="0"/>
              <a:t>Ipilimumab (</a:t>
            </a:r>
            <a:r>
              <a:rPr lang="en-US" sz="2400" dirty="0" err="1" smtClean="0"/>
              <a:t>Yervoy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2 Anti-PD-1 antibodies</a:t>
            </a:r>
          </a:p>
          <a:p>
            <a:r>
              <a:rPr lang="en-US" sz="2400" dirty="0" err="1" smtClean="0"/>
              <a:t>Pembrolizumab</a:t>
            </a:r>
            <a:r>
              <a:rPr lang="en-US" sz="2400" dirty="0" smtClean="0"/>
              <a:t> (</a:t>
            </a:r>
            <a:r>
              <a:rPr lang="en-US" sz="2400" dirty="0" err="1" smtClean="0"/>
              <a:t>Keytruda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Nivolumab</a:t>
            </a:r>
            <a:r>
              <a:rPr lang="en-US" sz="2400" dirty="0" smtClean="0"/>
              <a:t> (</a:t>
            </a:r>
            <a:r>
              <a:rPr lang="en-US" sz="2400" dirty="0" err="1" smtClean="0"/>
              <a:t>Optivo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3 Anti-PDL-1 antibodies</a:t>
            </a:r>
          </a:p>
          <a:p>
            <a:r>
              <a:rPr lang="en-US" sz="2400" dirty="0" err="1" smtClean="0"/>
              <a:t>Atezolizumab</a:t>
            </a:r>
            <a:r>
              <a:rPr lang="en-US" sz="2400" dirty="0" smtClean="0"/>
              <a:t> (</a:t>
            </a:r>
            <a:r>
              <a:rPr lang="en-US" sz="2400" dirty="0" err="1" smtClean="0"/>
              <a:t>Tecentriq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Avelumab</a:t>
            </a:r>
            <a:r>
              <a:rPr lang="en-US" sz="2400" dirty="0" smtClean="0"/>
              <a:t> (</a:t>
            </a:r>
            <a:r>
              <a:rPr lang="en-US" sz="2400" dirty="0" err="1" smtClean="0"/>
              <a:t>Bavencio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Durvalumab</a:t>
            </a:r>
            <a:r>
              <a:rPr lang="en-US" sz="2400" dirty="0" smtClean="0"/>
              <a:t> (</a:t>
            </a:r>
            <a:r>
              <a:rPr lang="en-US" sz="2400" dirty="0" err="1" smtClean="0"/>
              <a:t>Imfinzi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065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02109"/>
              </p:ext>
            </p:extLst>
          </p:nvPr>
        </p:nvGraphicFramePr>
        <p:xfrm>
          <a:off x="353017" y="1002232"/>
          <a:ext cx="8432800" cy="566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464"/>
                <a:gridCol w="1162373"/>
                <a:gridCol w="1301858"/>
                <a:gridCol w="1579105"/>
              </a:tblGrid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Cancer Type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Anti-CTLA4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Anti-PD1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Anti-PDL1</a:t>
                      </a:r>
                      <a:endParaRPr lang="en-US" dirty="0"/>
                    </a:p>
                  </a:txBody>
                  <a:tcPr/>
                </a:tc>
              </a:tr>
              <a:tr h="489144">
                <a:tc>
                  <a:txBody>
                    <a:bodyPr/>
                    <a:lstStyle/>
                    <a:p>
                      <a:r>
                        <a:rPr lang="en-US" dirty="0" smtClean="0"/>
                        <a:t>Metastatic</a:t>
                      </a:r>
                      <a:r>
                        <a:rPr lang="en-US" baseline="0" dirty="0" smtClean="0"/>
                        <a:t> Melanoma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Metastatic</a:t>
                      </a:r>
                      <a:r>
                        <a:rPr lang="en-US" baseline="0" dirty="0" smtClean="0"/>
                        <a:t> non-small cell lung cancer (NSCLC) (Lung)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Metastatic</a:t>
                      </a:r>
                      <a:r>
                        <a:rPr lang="en-US" baseline="0" dirty="0" smtClean="0"/>
                        <a:t> squamous cell carcinoma of the head and neck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Recurrent Hodgkin</a:t>
                      </a:r>
                      <a:r>
                        <a:rPr lang="en-US" baseline="0" dirty="0" smtClean="0"/>
                        <a:t>’s Lymphoma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Urothelial</a:t>
                      </a:r>
                      <a:r>
                        <a:rPr lang="en-US" baseline="0" dirty="0" smtClean="0"/>
                        <a:t> 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Renal</a:t>
                      </a:r>
                      <a:r>
                        <a:rPr lang="en-US" baseline="0" dirty="0" smtClean="0"/>
                        <a:t> 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Advanced/Mets</a:t>
                      </a:r>
                      <a:r>
                        <a:rPr lang="en-US" baseline="0" dirty="0" smtClean="0"/>
                        <a:t> Gastric or GE Adenocarcinoma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Progressive</a:t>
                      </a:r>
                      <a:r>
                        <a:rPr lang="en-US" baseline="0" dirty="0" smtClean="0"/>
                        <a:t> HCC (Liver)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Metastatic</a:t>
                      </a:r>
                      <a:r>
                        <a:rPr lang="en-US" baseline="0" dirty="0" smtClean="0"/>
                        <a:t> Merkel Cell Carcinoma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 smtClean="0"/>
                        <a:t>Metastatic</a:t>
                      </a:r>
                      <a:r>
                        <a:rPr lang="en-US" baseline="0" dirty="0" smtClean="0"/>
                        <a:t> Solid Tumor with MMR or MSI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3017" y="274638"/>
            <a:ext cx="8620502" cy="825742"/>
          </a:xfrm>
        </p:spPr>
        <p:txBody>
          <a:bodyPr/>
          <a:lstStyle/>
          <a:p>
            <a:r>
              <a:rPr lang="en-US" dirty="0" smtClean="0"/>
              <a:t>Checkpoint Inhibitors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71"/>
            <a:ext cx="9144000" cy="997992"/>
          </a:xfrm>
          <a:solidFill>
            <a:schemeClr val="tx1"/>
          </a:solidFill>
        </p:spPr>
        <p:txBody>
          <a:bodyPr/>
          <a:lstStyle/>
          <a:p>
            <a:r>
              <a:rPr lang="en-US" sz="3200" dirty="0" smtClean="0">
                <a:solidFill>
                  <a:srgbClr val="FFC000"/>
                </a:solidFill>
              </a:rPr>
              <a:t>Combination therapy is </a:t>
            </a:r>
            <a:r>
              <a:rPr lang="en-US" sz="3200" dirty="0">
                <a:solidFill>
                  <a:srgbClr val="FFC000"/>
                </a:solidFill>
              </a:rPr>
              <a:t>more effective (Advanced Melanoma)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 descr="An external file that holds a picture, illustration, etc.&#10;Object name is nihms921563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8" y="1010163"/>
            <a:ext cx="5455708" cy="51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6352143"/>
            <a:ext cx="54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 Engl J Med. 2017 Oct 5; 377(14): 1345–1356.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3733"/>
          </a:xfrm>
          <a:solidFill>
            <a:schemeClr val="tx1"/>
          </a:solidFill>
        </p:spPr>
        <p:txBody>
          <a:bodyPr/>
          <a:lstStyle/>
          <a:p>
            <a:r>
              <a:rPr lang="en-US" i="1" dirty="0" smtClean="0">
                <a:solidFill>
                  <a:srgbClr val="FFC000"/>
                </a:solidFill>
              </a:rPr>
              <a:t>Immunotherapy in Ghana?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3600" y="1608667"/>
            <a:ext cx="72051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-Surgery</a:t>
            </a:r>
            <a:endParaRPr lang="en-US" sz="3200" dirty="0"/>
          </a:p>
          <a:p>
            <a:r>
              <a:rPr lang="en-US" sz="3200" dirty="0"/>
              <a:t>- Radiotherapy</a:t>
            </a:r>
          </a:p>
          <a:p>
            <a:r>
              <a:rPr lang="en-US" sz="3200" dirty="0"/>
              <a:t>- Chemotherapy</a:t>
            </a:r>
          </a:p>
          <a:p>
            <a:r>
              <a:rPr lang="en-US" sz="3200" dirty="0"/>
              <a:t>- Hormone therapy</a:t>
            </a:r>
          </a:p>
          <a:p>
            <a:r>
              <a:rPr lang="en-US" sz="3200" dirty="0"/>
              <a:t>- </a:t>
            </a:r>
            <a:r>
              <a:rPr lang="en-US" sz="3200" strike="sngStrike" dirty="0"/>
              <a:t>Biologic therapy (Immunotherapy</a:t>
            </a:r>
            <a:r>
              <a:rPr lang="en-US" sz="3200" strike="sngStrike" dirty="0" smtClean="0"/>
              <a:t>) ??</a:t>
            </a:r>
            <a:endParaRPr lang="en-US" sz="32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922867" y="4580079"/>
            <a:ext cx="6968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Presently there are only two </a:t>
            </a:r>
            <a:r>
              <a:rPr lang="en-US" sz="2000" dirty="0" smtClean="0"/>
              <a:t>centers </a:t>
            </a:r>
            <a:r>
              <a:rPr lang="en-US" sz="2000" dirty="0"/>
              <a:t>(KBTH in Accra and KATH in Kumasi) that offer the full treatment for Breast cancer.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922867" y="5811400"/>
            <a:ext cx="6747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National Strategy for Cancer Control </a:t>
            </a:r>
            <a:r>
              <a:rPr lang="en-US" dirty="0"/>
              <a:t>In Ghana (2012 - 2016)</a:t>
            </a:r>
          </a:p>
        </p:txBody>
      </p:sp>
    </p:spTree>
    <p:extLst>
      <p:ext uri="{BB962C8B-B14F-4D97-AF65-F5344CB8AC3E}">
        <p14:creationId xmlns:p14="http://schemas.microsoft.com/office/powerpoint/2010/main" val="33387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"/>
            <a:ext cx="9144000" cy="68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3347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December, 2013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4571" r="1767" b="3775"/>
          <a:stretch/>
        </p:blipFill>
        <p:spPr bwMode="auto">
          <a:xfrm>
            <a:off x="2562481" y="1032774"/>
            <a:ext cx="4287053" cy="52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05606" y="6352143"/>
            <a:ext cx="56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>
                <a:hlinkClick r:id="rId3" tooltip="Science (New York, N.Y.)."/>
              </a:rPr>
              <a:t>Science.</a:t>
            </a:r>
            <a:r>
              <a:rPr lang="fr-FR" dirty="0"/>
              <a:t> 2013 </a:t>
            </a:r>
            <a:r>
              <a:rPr lang="fr-FR" dirty="0" err="1"/>
              <a:t>Dec</a:t>
            </a:r>
            <a:r>
              <a:rPr lang="fr-FR" dirty="0"/>
              <a:t> 20;342(6165):1432-3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38961" y="2413000"/>
            <a:ext cx="2359571" cy="127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0009" y="148832"/>
            <a:ext cx="8797681" cy="124721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Acknowledge</a:t>
            </a:r>
            <a:r>
              <a:rPr lang="en-GB" sz="4400" dirty="0" err="1" smtClean="0">
                <a:latin typeface="Century Gothic" pitchFamily="34" charset="0"/>
                <a:ea typeface="+mj-ea"/>
                <a:cs typeface="+mj-cs"/>
              </a:rPr>
              <a:t>ment</a:t>
            </a:r>
            <a:r>
              <a:rPr lang="en-GB" sz="4400" dirty="0" smtClean="0">
                <a:latin typeface="Century Gothic" pitchFamily="34" charset="0"/>
                <a:ea typeface="+mj-ea"/>
                <a:cs typeface="+mj-cs"/>
              </a:rPr>
              <a:t>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57" y="5996116"/>
            <a:ext cx="409135" cy="365125"/>
          </a:xfrm>
        </p:spPr>
        <p:txBody>
          <a:bodyPr/>
          <a:lstStyle/>
          <a:p>
            <a:fld id="{7E50C373-F1D0-494F-8D6D-366C958B3429}" type="slidenum">
              <a:rPr lang="en-GB" smtClean="0">
                <a:solidFill>
                  <a:schemeClr val="bg1"/>
                </a:solidFill>
              </a:rPr>
              <a:pPr/>
              <a:t>30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544" y="5996116"/>
            <a:ext cx="473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Department of Biochemistry and Biotechnology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724" y="1387755"/>
            <a:ext cx="3750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Chihiro</a:t>
            </a:r>
            <a:r>
              <a:rPr lang="en-US" dirty="0" smtClean="0"/>
              <a:t> </a:t>
            </a:r>
            <a:r>
              <a:rPr lang="en-US" dirty="0" err="1"/>
              <a:t>Morishima</a:t>
            </a:r>
            <a:r>
              <a:rPr lang="en-US" dirty="0"/>
              <a:t>, MD</a:t>
            </a:r>
          </a:p>
          <a:p>
            <a:r>
              <a:rPr lang="en-US" dirty="0"/>
              <a:t>Director, Research Testing Services</a:t>
            </a:r>
          </a:p>
          <a:p>
            <a:r>
              <a:rPr lang="en-US" dirty="0"/>
              <a:t>Co-Director, Clinical Immunology </a:t>
            </a:r>
            <a:r>
              <a:rPr lang="en-US" dirty="0" smtClean="0"/>
              <a:t>Lab</a:t>
            </a:r>
          </a:p>
          <a:p>
            <a:r>
              <a:rPr lang="en-US" dirty="0" smtClean="0"/>
              <a:t>Associate </a:t>
            </a:r>
            <a:r>
              <a:rPr lang="en-US" dirty="0"/>
              <a:t>Professor, Department of Laboratory Medicine</a:t>
            </a:r>
          </a:p>
          <a:p>
            <a:r>
              <a:rPr lang="en-US" dirty="0"/>
              <a:t>University of </a:t>
            </a:r>
            <a:r>
              <a:rPr lang="en-US" dirty="0" smtClean="0"/>
              <a:t>Washington</a:t>
            </a:r>
          </a:p>
          <a:p>
            <a:endParaRPr lang="en-US" dirty="0" smtClean="0"/>
          </a:p>
          <a:p>
            <a:r>
              <a:rPr lang="en-US" b="1" i="1" dirty="0" smtClean="0"/>
              <a:t>Beyond </a:t>
            </a:r>
            <a:r>
              <a:rPr lang="en-US" b="1" i="1" dirty="0"/>
              <a:t>Checkpoint Blockade for Cancer Immunotherapy</a:t>
            </a:r>
          </a:p>
        </p:txBody>
      </p:sp>
      <p:sp>
        <p:nvSpPr>
          <p:cNvPr id="3" name="Rectangle 2"/>
          <p:cNvSpPr/>
          <p:nvPr/>
        </p:nvSpPr>
        <p:spPr>
          <a:xfrm>
            <a:off x="4225636" y="13877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Prof. James </a:t>
            </a:r>
            <a:r>
              <a:rPr lang="en-US" dirty="0"/>
              <a:t>P. Allison</a:t>
            </a:r>
          </a:p>
          <a:p>
            <a:r>
              <a:rPr lang="en-US" dirty="0" smtClean="0"/>
              <a:t>Professor </a:t>
            </a:r>
            <a:r>
              <a:rPr lang="en-US" dirty="0"/>
              <a:t>and chair of immunology and executive director of immunotherapy platform at the MD Anderson Cancer Center at the University of Texas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i="1" dirty="0" smtClean="0"/>
              <a:t>Immune </a:t>
            </a:r>
            <a:r>
              <a:rPr lang="en-US" b="1" i="1" dirty="0"/>
              <a:t>Checkpoint Blockade in Cancer Therapy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41417" y="4328685"/>
            <a:ext cx="5494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Ira </a:t>
            </a:r>
            <a:r>
              <a:rPr lang="en-US" dirty="0" err="1"/>
              <a:t>Mellman</a:t>
            </a:r>
            <a:endParaRPr lang="en-US" dirty="0"/>
          </a:p>
          <a:p>
            <a:r>
              <a:rPr lang="en-US" dirty="0"/>
              <a:t>Genentech</a:t>
            </a:r>
          </a:p>
          <a:p>
            <a:r>
              <a:rPr lang="en-US" dirty="0"/>
              <a:t>South San Francisco, </a:t>
            </a:r>
            <a:r>
              <a:rPr lang="en-US" dirty="0" smtClean="0"/>
              <a:t>California</a:t>
            </a:r>
          </a:p>
          <a:p>
            <a:r>
              <a:rPr lang="en-US" b="1" i="1" dirty="0"/>
              <a:t>The immunotherapy of cancer: past, present &amp; the next frontier</a:t>
            </a:r>
          </a:p>
        </p:txBody>
      </p:sp>
    </p:spTree>
    <p:extLst>
      <p:ext uri="{BB962C8B-B14F-4D97-AF65-F5344CB8AC3E}">
        <p14:creationId xmlns:p14="http://schemas.microsoft.com/office/powerpoint/2010/main" val="1231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3012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Why “breakthrough of the year”?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6467" y="1337650"/>
            <a:ext cx="8348133" cy="23868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Remarkable results in cancer patients using multiple immunotherapies</a:t>
            </a:r>
          </a:p>
          <a:p>
            <a:endParaRPr lang="en-US" dirty="0" smtClean="0"/>
          </a:p>
          <a:p>
            <a:r>
              <a:rPr lang="en-US" dirty="0" smtClean="0"/>
              <a:t>CAR (Chimeric antigen receptor) therapy for B cell leukemia</a:t>
            </a:r>
          </a:p>
          <a:p>
            <a:r>
              <a:rPr lang="en-US" dirty="0" smtClean="0"/>
              <a:t>Anti-CTLA-4 &amp; Anti-PD-1 therapies for advanced melanoma (checkpoint inhibitors)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/>
          <a:lstStyle/>
          <a:p>
            <a:r>
              <a:rPr lang="fi-FI" dirty="0">
                <a:solidFill>
                  <a:srgbClr val="FFC000"/>
                </a:solidFill>
              </a:rPr>
              <a:t>James P. </a:t>
            </a:r>
            <a:r>
              <a:rPr lang="fi-FI" dirty="0" smtClean="0">
                <a:solidFill>
                  <a:srgbClr val="FFC000"/>
                </a:solidFill>
              </a:rPr>
              <a:t>Allison &amp; Tasuku </a:t>
            </a:r>
            <a:r>
              <a:rPr lang="fi-FI" dirty="0">
                <a:solidFill>
                  <a:srgbClr val="FFC000"/>
                </a:solidFill>
              </a:rPr>
              <a:t>Honjo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Picture 2" descr="Image result for nobel prize in medicine 2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1235074"/>
            <a:ext cx="7471833" cy="45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"/>
            <a:ext cx="9144000" cy="6855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oleyâs Toxins (189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4" y="3134966"/>
            <a:ext cx="8370358" cy="34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0"/>
            <a:ext cx="9144000" cy="114300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Coley’s Toxins (1891)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0864" y="1149850"/>
            <a:ext cx="8682272" cy="23868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Observation: Cancer patients with erysipelas had tumor regression</a:t>
            </a:r>
          </a:p>
          <a:p>
            <a:r>
              <a:rPr lang="en-US" sz="2400" dirty="0" smtClean="0"/>
              <a:t>Admixture of heat-killed </a:t>
            </a:r>
            <a:r>
              <a:rPr lang="en-US" sz="2400" i="1" dirty="0" smtClean="0"/>
              <a:t>S. </a:t>
            </a:r>
            <a:r>
              <a:rPr lang="en-US" sz="2400" i="1" dirty="0" err="1" smtClean="0"/>
              <a:t>pyrogenes</a:t>
            </a:r>
            <a:r>
              <a:rPr lang="en-US" sz="2400" i="1" dirty="0"/>
              <a:t> </a:t>
            </a:r>
            <a:r>
              <a:rPr lang="en-US" sz="2400" dirty="0" smtClean="0"/>
              <a:t>and </a:t>
            </a:r>
            <a:r>
              <a:rPr lang="en-US" sz="2400" i="1" dirty="0" smtClean="0"/>
              <a:t>S. </a:t>
            </a:r>
            <a:r>
              <a:rPr lang="en-US" sz="2400" i="1" dirty="0" err="1" smtClean="0"/>
              <a:t>marcescenes</a:t>
            </a:r>
            <a:r>
              <a:rPr lang="en-US" sz="2400" i="1" dirty="0"/>
              <a:t> </a:t>
            </a:r>
            <a:r>
              <a:rPr lang="en-US" sz="2400" dirty="0" smtClean="0"/>
              <a:t>injected into tumors daily (weeks to months)</a:t>
            </a:r>
          </a:p>
          <a:p>
            <a:r>
              <a:rPr lang="en-US" sz="2400" dirty="0" smtClean="0"/>
              <a:t>Side effects: fevers, chills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347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6442" y="1650843"/>
            <a:ext cx="8682272" cy="23868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104 inoperable soft-tissue sarcoma patients treated before 1940 (Compiled by </a:t>
            </a:r>
            <a:r>
              <a:rPr lang="en-US" sz="2400" dirty="0" err="1" smtClean="0"/>
              <a:t>Nauts</a:t>
            </a:r>
            <a:r>
              <a:rPr lang="en-US" sz="2400" dirty="0" smtClean="0"/>
              <a:t>, Flower, Starnes)</a:t>
            </a:r>
          </a:p>
          <a:p>
            <a:r>
              <a:rPr lang="en-US" sz="2400" dirty="0" smtClean="0"/>
              <a:t>17 (16%) disease free but lost to FU 5-10 years</a:t>
            </a:r>
          </a:p>
          <a:p>
            <a:r>
              <a:rPr lang="en-US" sz="2400" dirty="0" smtClean="0"/>
              <a:t>15 (14%) disease free but lost to FU 10-20 years</a:t>
            </a:r>
          </a:p>
          <a:p>
            <a:r>
              <a:rPr lang="en-US" sz="2400" dirty="0" smtClean="0"/>
              <a:t>22 (21%) disease free up to 20 years</a:t>
            </a:r>
          </a:p>
          <a:p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6850"/>
            <a:ext cx="91440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C000"/>
                </a:solidFill>
              </a:rPr>
              <a:t>Coley’s Toxins (1891)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57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72"/>
            <a:ext cx="9144000" cy="910695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Evolution of cancer therapy	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87201" y="1031114"/>
            <a:ext cx="6835367" cy="23868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/>
              <a:t>Previously</a:t>
            </a:r>
            <a:r>
              <a:rPr lang="en-US" dirty="0" smtClean="0"/>
              <a:t> </a:t>
            </a:r>
          </a:p>
          <a:p>
            <a:pPr>
              <a:buFont typeface="Calibri" panose="020F0502020204030204" pitchFamily="34" charset="0"/>
              <a:buChar char="―"/>
            </a:pPr>
            <a:r>
              <a:rPr lang="en-US" dirty="0" smtClean="0"/>
              <a:t>Anti-cancer drugs indiscriminately killed proliferating cells</a:t>
            </a:r>
          </a:p>
          <a:p>
            <a:endParaRPr lang="en-US" dirty="0" smtClean="0"/>
          </a:p>
          <a:p>
            <a:r>
              <a:rPr lang="en-US" i="1" u="sng" dirty="0" smtClean="0"/>
              <a:t>Paradigm shift</a:t>
            </a:r>
          </a:p>
          <a:p>
            <a:pPr>
              <a:buFont typeface="Calibri" panose="020F0502020204030204" pitchFamily="34" charset="0"/>
              <a:buChar char="―"/>
            </a:pPr>
            <a:r>
              <a:rPr lang="en-US" dirty="0" smtClean="0"/>
              <a:t>New agents enhance anti-tumor </a:t>
            </a:r>
            <a:r>
              <a:rPr lang="en-US" dirty="0" smtClean="0"/>
              <a:t>immunity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</TotalTime>
  <Words>766</Words>
  <Application>Microsoft Office PowerPoint</Application>
  <PresentationFormat>On-screen Show (4:3)</PresentationFormat>
  <Paragraphs>197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Century Gothic</vt:lpstr>
      <vt:lpstr>Courier New</vt:lpstr>
      <vt:lpstr>Cronos Pro Light</vt:lpstr>
      <vt:lpstr>Garamond</vt:lpstr>
      <vt:lpstr>Helvetica</vt:lpstr>
      <vt:lpstr>Office Theme</vt:lpstr>
      <vt:lpstr>Cancer Immunotherapy at a glance  </vt:lpstr>
      <vt:lpstr>PowerPoint Presentation</vt:lpstr>
      <vt:lpstr>December, 2013</vt:lpstr>
      <vt:lpstr>Why “breakthrough of the year”?</vt:lpstr>
      <vt:lpstr>James P. Allison &amp; Tasuku Honjo</vt:lpstr>
      <vt:lpstr>PowerPoint Presentation</vt:lpstr>
      <vt:lpstr>Coley’s Toxins (1891)</vt:lpstr>
      <vt:lpstr>PowerPoint Presentation</vt:lpstr>
      <vt:lpstr>Evolution of cancer therapy </vt:lpstr>
      <vt:lpstr>PowerPoint Presentation</vt:lpstr>
      <vt:lpstr>Why cancer Immunotherapy?</vt:lpstr>
      <vt:lpstr>Goals of cancer immunotherapy</vt:lpstr>
      <vt:lpstr>Immune Responses</vt:lpstr>
      <vt:lpstr>CD8+ T cell Response to infection</vt:lpstr>
      <vt:lpstr>Effective &amp; Durable T cell Response</vt:lpstr>
      <vt:lpstr>Biological Challenges</vt:lpstr>
      <vt:lpstr>T cell activation- Start the car</vt:lpstr>
      <vt:lpstr>Putting on the brakes</vt:lpstr>
      <vt:lpstr>Stimulatory and Inhibitory Factors in the Cancer-Immunity Cycle</vt:lpstr>
      <vt:lpstr>PowerPoint Presentation</vt:lpstr>
      <vt:lpstr>PowerPoint Presentation</vt:lpstr>
      <vt:lpstr>PowerPoint Presentation</vt:lpstr>
      <vt:lpstr>Broad activity for anti-PD-L1/PD-1 in human cancer</vt:lpstr>
      <vt:lpstr>Immune Checkpoint Blockade</vt:lpstr>
      <vt:lpstr>Cancer immunotherapy in 2018</vt:lpstr>
      <vt:lpstr>Checkpoint Inhibitors</vt:lpstr>
      <vt:lpstr>Combination therapy is more effective (Advanced Melanoma)</vt:lpstr>
      <vt:lpstr>Immunotherapy in Ghana?</vt:lpstr>
      <vt:lpstr>PowerPoint Presentation</vt:lpstr>
      <vt:lpstr>PowerPoint Presentation</vt:lpstr>
    </vt:vector>
  </TitlesOfParts>
  <Company>UPK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KNUST Press</dc:creator>
  <cp:lastModifiedBy>Samuel Terkper Ahuno</cp:lastModifiedBy>
  <cp:revision>170</cp:revision>
  <cp:lastPrinted>2017-04-25T11:04:46Z</cp:lastPrinted>
  <dcterms:created xsi:type="dcterms:W3CDTF">2016-11-07T15:28:41Z</dcterms:created>
  <dcterms:modified xsi:type="dcterms:W3CDTF">2019-03-27T10:28:32Z</dcterms:modified>
</cp:coreProperties>
</file>